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Lst>
  <p:sldSz cy="9601200" cx="7315200"/>
  <p:notesSz cx="6858000" cy="9144000"/>
  <p:embeddedFontLst>
    <p:embeddedFont>
      <p:font typeface="Inter SemiBold"/>
      <p:regular r:id="rId12"/>
      <p:bold r:id="rId13"/>
      <p:italic r:id="rId14"/>
      <p:boldItalic r:id="rId15"/>
    </p:embeddedFont>
    <p:embeddedFont>
      <p:font typeface="Halant"/>
      <p:regular r:id="rId16"/>
      <p:bold r:id="rId17"/>
    </p:embeddedFont>
    <p:embeddedFont>
      <p:font typeface="Inter"/>
      <p:regular r:id="rId18"/>
      <p:bold r:id="rId19"/>
      <p:italic r:id="rId20"/>
      <p:boldItalic r:id="rId21"/>
    </p:embeddedFont>
    <p:embeddedFont>
      <p:font typeface="Plus Jakarta Sans Medium"/>
      <p:regular r:id="rId22"/>
      <p:bold r:id="rId23"/>
      <p:italic r:id="rId24"/>
      <p:boldItalic r:id="rId2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024">
          <p15:clr>
            <a:srgbClr val="A4A3A4"/>
          </p15:clr>
        </p15:guide>
        <p15:guide id="2" pos="2304">
          <p15:clr>
            <a:srgbClr val="A4A3A4"/>
          </p15:clr>
        </p15:guide>
        <p15:guide id="3" pos="278">
          <p15:clr>
            <a:srgbClr val="747775"/>
          </p15:clr>
        </p15:guide>
        <p15:guide id="4" pos="4330">
          <p15:clr>
            <a:srgbClr val="747775"/>
          </p15:clr>
        </p15:guide>
        <p15:guide id="5" orient="horz" pos="5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56984B73-DE35-4C4F-B954-9B79F57B8578}">
  <a:tblStyle styleId="{56984B73-DE35-4C4F-B954-9B79F57B8578}"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024" orient="horz"/>
        <p:guide pos="2304"/>
        <p:guide pos="278"/>
        <p:guide pos="4330"/>
        <p:guide pos="588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italic.fntdata"/><Relationship Id="rId22" Type="http://schemas.openxmlformats.org/officeDocument/2006/relationships/font" Target="fonts/PlusJakartaSansMedium-regular.fntdata"/><Relationship Id="rId21" Type="http://schemas.openxmlformats.org/officeDocument/2006/relationships/font" Target="fonts/Inter-boldItalic.fntdata"/><Relationship Id="rId24" Type="http://schemas.openxmlformats.org/officeDocument/2006/relationships/font" Target="fonts/PlusJakartaSansMedium-italic.fntdata"/><Relationship Id="rId23" Type="http://schemas.openxmlformats.org/officeDocument/2006/relationships/font" Target="fonts/PlusJakartaSansMedium-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5" Type="http://schemas.openxmlformats.org/officeDocument/2006/relationships/font" Target="fonts/PlusJakartaSansMedium-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font" Target="fonts/InterSemiBold-bold.fntdata"/><Relationship Id="rId12" Type="http://schemas.openxmlformats.org/officeDocument/2006/relationships/font" Target="fonts/InterSemiBold-regular.fntdata"/><Relationship Id="rId15" Type="http://schemas.openxmlformats.org/officeDocument/2006/relationships/font" Target="fonts/InterSemiBold-boldItalic.fntdata"/><Relationship Id="rId14" Type="http://schemas.openxmlformats.org/officeDocument/2006/relationships/font" Target="fonts/InterSemiBold-italic.fntdata"/><Relationship Id="rId17" Type="http://schemas.openxmlformats.org/officeDocument/2006/relationships/font" Target="fonts/Halant-bold.fntdata"/><Relationship Id="rId16" Type="http://schemas.openxmlformats.org/officeDocument/2006/relationships/font" Target="fonts/Halant-regular.fntdata"/><Relationship Id="rId19" Type="http://schemas.openxmlformats.org/officeDocument/2006/relationships/font" Target="fonts/Inter-bold.fntdata"/><Relationship Id="rId18" Type="http://schemas.openxmlformats.org/officeDocument/2006/relationships/font" Target="fonts/Inter-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40b0ef3486_0_4: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40b0ef3486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 name="Shape 58"/>
        <p:cNvGrpSpPr/>
        <p:nvPr/>
      </p:nvGrpSpPr>
      <p:grpSpPr>
        <a:xfrm>
          <a:off x="0" y="0"/>
          <a:ext cx="0" cy="0"/>
          <a:chOff x="0" y="0"/>
          <a:chExt cx="0" cy="0"/>
        </a:xfrm>
      </p:grpSpPr>
      <p:sp>
        <p:nvSpPr>
          <p:cNvPr id="59" name="Google Shape;59;g340f6931379_0_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60" name="Google Shape;60;g340f693137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 name="Shape 66"/>
        <p:cNvGrpSpPr/>
        <p:nvPr/>
      </p:nvGrpSpPr>
      <p:grpSpPr>
        <a:xfrm>
          <a:off x="0" y="0"/>
          <a:ext cx="0" cy="0"/>
          <a:chOff x="0" y="0"/>
          <a:chExt cx="0" cy="0"/>
        </a:xfrm>
      </p:grpSpPr>
      <p:sp>
        <p:nvSpPr>
          <p:cNvPr id="67" name="Google Shape;67;g340f6931379_0_7: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68" name="Google Shape;68;g340f6931379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 name="Shape 74"/>
        <p:cNvGrpSpPr/>
        <p:nvPr/>
      </p:nvGrpSpPr>
      <p:grpSpPr>
        <a:xfrm>
          <a:off x="0" y="0"/>
          <a:ext cx="0" cy="0"/>
          <a:chOff x="0" y="0"/>
          <a:chExt cx="0" cy="0"/>
        </a:xfrm>
      </p:grpSpPr>
      <p:sp>
        <p:nvSpPr>
          <p:cNvPr id="75" name="Google Shape;75;g341faf28654_0_5: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76" name="Google Shape;76;g341faf28654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341faf28654_0_13: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84" name="Google Shape;84;g341faf28654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441450" y="8882575"/>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a:t>
            </a:r>
            <a:r>
              <a:rPr lang="en" sz="1200">
                <a:latin typeface="Inter"/>
                <a:ea typeface="Inter"/>
                <a:cs typeface="Inter"/>
                <a:sym typeface="Inter"/>
              </a:rPr>
              <a:t> Perspective</a:t>
            </a:r>
            <a:endParaRPr sz="1200">
              <a:latin typeface="Inter"/>
              <a:ea typeface="Inter"/>
              <a:cs typeface="Inter"/>
              <a:sym typeface="Inter"/>
            </a:endParaRPr>
          </a:p>
        </p:txBody>
      </p:sp>
      <p:sp>
        <p:nvSpPr>
          <p:cNvPr id="55" name="Google Shape;55;p13"/>
          <p:cNvSpPr txBox="1"/>
          <p:nvPr/>
        </p:nvSpPr>
        <p:spPr>
          <a:xfrm>
            <a:off x="0" y="0"/>
            <a:ext cx="7315200" cy="15756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Document Analysis:</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Louisiana Purchase</a:t>
            </a:r>
            <a:endParaRPr sz="2400">
              <a:solidFill>
                <a:schemeClr val="dk1"/>
              </a:solidFill>
              <a:latin typeface="Plus Jakarta Sans Medium"/>
              <a:ea typeface="Plus Jakarta Sans Medium"/>
              <a:cs typeface="Plus Jakarta Sans Medium"/>
              <a:sym typeface="Plus Jakarta Sans Medium"/>
            </a:endParaRPr>
          </a:p>
        </p:txBody>
      </p:sp>
      <p:pic>
        <p:nvPicPr>
          <p:cNvPr id="56" name="Google Shape;56;p13"/>
          <p:cNvPicPr preferRelativeResize="0"/>
          <p:nvPr/>
        </p:nvPicPr>
        <p:blipFill>
          <a:blip r:embed="rId3">
            <a:alphaModFix/>
          </a:blip>
          <a:stretch>
            <a:fillRect/>
          </a:stretch>
        </p:blipFill>
        <p:spPr>
          <a:xfrm>
            <a:off x="203550" y="220497"/>
            <a:ext cx="1008511" cy="418200"/>
          </a:xfrm>
          <a:prstGeom prst="rect">
            <a:avLst/>
          </a:prstGeom>
          <a:noFill/>
          <a:ln>
            <a:noFill/>
          </a:ln>
        </p:spPr>
      </p:pic>
      <p:graphicFrame>
        <p:nvGraphicFramePr>
          <p:cNvPr id="57" name="Google Shape;57;p13"/>
          <p:cNvGraphicFramePr/>
          <p:nvPr/>
        </p:nvGraphicFramePr>
        <p:xfrm>
          <a:off x="926663" y="1842150"/>
          <a:ext cx="3000000" cy="3000000"/>
        </p:xfrm>
        <a:graphic>
          <a:graphicData uri="http://schemas.openxmlformats.org/drawingml/2006/table">
            <a:tbl>
              <a:tblPr>
                <a:noFill/>
                <a:tableStyleId>{56984B73-DE35-4C4F-B954-9B79F57B8578}</a:tableStyleId>
              </a:tblPr>
              <a:tblGrid>
                <a:gridCol w="5494800"/>
              </a:tblGrid>
              <a:tr h="100000">
                <a:tc>
                  <a:txBody>
                    <a:bodyPr/>
                    <a:lstStyle/>
                    <a:p>
                      <a:pPr indent="0" lvl="0" marL="0" rtl="0" algn="l">
                        <a:spcBef>
                          <a:spcPts val="0"/>
                        </a:spcBef>
                        <a:spcAft>
                          <a:spcPts val="0"/>
                        </a:spcAft>
                        <a:buClr>
                          <a:srgbClr val="000000"/>
                        </a:buClr>
                        <a:buSzPts val="1100"/>
                        <a:buFont typeface="Arial"/>
                        <a:buNone/>
                      </a:pPr>
                      <a:r>
                        <a:rPr lang="en">
                          <a:solidFill>
                            <a:srgbClr val="000000"/>
                          </a:solidFill>
                          <a:latin typeface="Halant"/>
                          <a:ea typeface="Halant"/>
                          <a:cs typeface="Halant"/>
                          <a:sym typeface="Halant"/>
                        </a:rPr>
                        <a:t>Source: Thomas Jefferson, </a:t>
                      </a:r>
                      <a:r>
                        <a:rPr lang="en">
                          <a:latin typeface="Halant"/>
                          <a:ea typeface="Halant"/>
                          <a:cs typeface="Halant"/>
                          <a:sym typeface="Halant"/>
                        </a:rPr>
                        <a:t>“</a:t>
                      </a:r>
                      <a:r>
                        <a:rPr lang="en">
                          <a:solidFill>
                            <a:srgbClr val="000000"/>
                          </a:solidFill>
                          <a:latin typeface="Halant"/>
                          <a:ea typeface="Halant"/>
                          <a:cs typeface="Halant"/>
                          <a:sym typeface="Halant"/>
                        </a:rPr>
                        <a:t>Letter </a:t>
                      </a:r>
                      <a:r>
                        <a:rPr lang="en">
                          <a:solidFill>
                            <a:schemeClr val="dk1"/>
                          </a:solidFill>
                          <a:latin typeface="Halant"/>
                          <a:ea typeface="Halant"/>
                          <a:cs typeface="Halant"/>
                          <a:sym typeface="Halant"/>
                        </a:rPr>
                        <a:t>to Pierre Samuel Du Pont de Nemours, April 25, 1802.</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a:latin typeface="Inter"/>
                          <a:ea typeface="Inter"/>
                          <a:cs typeface="Inter"/>
                          <a:sym typeface="Inter"/>
                        </a:rPr>
                        <a:t>Note:</a:t>
                      </a:r>
                      <a:r>
                        <a:rPr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In 1802, Thomas Jefferson (Democratic-Republican) was the President of the United States.</a:t>
                      </a:r>
                      <a:r>
                        <a:rPr lang="en" sz="1200">
                          <a:latin typeface="Inter"/>
                          <a:ea typeface="Inter"/>
                          <a:cs typeface="Inter"/>
                          <a:sym typeface="Inter"/>
                        </a:rPr>
                        <a:t> Pierre Samuel du Pont de Nemours was a French-American writer, economist, publisher, and government official.</a:t>
                      </a:r>
                      <a:endParaRPr sz="1200">
                        <a:latin typeface="Inter"/>
                        <a:ea typeface="Inter"/>
                        <a:cs typeface="Inter"/>
                        <a:sym typeface="Inter"/>
                      </a:endParaRPr>
                    </a:p>
                  </a:txBody>
                  <a:tcPr marT="109725" marB="109725" marR="109725" marL="1097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3561000">
                <a:tc>
                  <a:txBody>
                    <a:bodyPr/>
                    <a:lstStyle/>
                    <a:p>
                      <a:pPr indent="0" lvl="0" marL="0" rtl="0" algn="l">
                        <a:lnSpc>
                          <a:spcPct val="115000"/>
                        </a:lnSpc>
                        <a:spcBef>
                          <a:spcPts val="600"/>
                        </a:spcBef>
                        <a:spcAft>
                          <a:spcPts val="0"/>
                        </a:spcAft>
                        <a:buClr>
                          <a:schemeClr val="dk1"/>
                        </a:buClr>
                        <a:buSzPts val="1100"/>
                        <a:buFont typeface="Arial"/>
                        <a:buNone/>
                      </a:pPr>
                      <a:r>
                        <a:rPr lang="en" sz="1200" cap="small">
                          <a:solidFill>
                            <a:schemeClr val="dk1"/>
                          </a:solidFill>
                          <a:latin typeface="Inter"/>
                          <a:ea typeface="Inter"/>
                          <a:cs typeface="Inter"/>
                          <a:sym typeface="Inter"/>
                        </a:rPr>
                        <a:t>Dear Sir,</a:t>
                      </a:r>
                      <a:endParaRPr sz="1200" cap="small">
                        <a:solidFill>
                          <a:schemeClr val="dk1"/>
                        </a:solidFill>
                        <a:latin typeface="Inter"/>
                        <a:ea typeface="Inter"/>
                        <a:cs typeface="Inter"/>
                        <a:sym typeface="Inter"/>
                      </a:endParaRPr>
                    </a:p>
                    <a:p>
                      <a:pPr indent="190500" lvl="0" marL="25400" marR="25400" rtl="0" algn="l">
                        <a:lnSpc>
                          <a:spcPct val="115000"/>
                        </a:lnSpc>
                        <a:spcBef>
                          <a:spcPts val="600"/>
                        </a:spcBef>
                        <a:spcAft>
                          <a:spcPts val="0"/>
                        </a:spcAft>
                        <a:buClr>
                          <a:schemeClr val="dk1"/>
                        </a:buClr>
                        <a:buSzPts val="1100"/>
                        <a:buFont typeface="Arial"/>
                        <a:buNone/>
                      </a:pPr>
                      <a:r>
                        <a:rPr lang="en" sz="1200">
                          <a:solidFill>
                            <a:schemeClr val="dk1"/>
                          </a:solidFill>
                          <a:latin typeface="Inter"/>
                          <a:ea typeface="Inter"/>
                          <a:cs typeface="Inter"/>
                          <a:sym typeface="Inter"/>
                        </a:rPr>
                        <a:t>The week being now closed during which you had given me a hope of seeing you here, I think it safe to inclose you my letters for Paris… you will percieve [sic] the unlimited confidence I repose in your good faith and in your cordial dispositions to serve both countries…</a:t>
                      </a:r>
                      <a:endParaRPr sz="1200">
                        <a:solidFill>
                          <a:schemeClr val="dk1"/>
                        </a:solidFill>
                        <a:latin typeface="Inter"/>
                        <a:ea typeface="Inter"/>
                        <a:cs typeface="Inter"/>
                        <a:sym typeface="Inter"/>
                      </a:endParaRPr>
                    </a:p>
                    <a:p>
                      <a:pPr indent="190500" lvl="0" marL="25400" marR="25400" rtl="0" algn="l">
                        <a:lnSpc>
                          <a:spcPct val="115000"/>
                        </a:lnSpc>
                        <a:spcBef>
                          <a:spcPts val="200"/>
                        </a:spcBef>
                        <a:spcAft>
                          <a:spcPts val="0"/>
                        </a:spcAft>
                        <a:buClr>
                          <a:schemeClr val="dk1"/>
                        </a:buClr>
                        <a:buSzPts val="1100"/>
                        <a:buFont typeface="Arial"/>
                        <a:buNone/>
                      </a:pPr>
                      <a:r>
                        <a:rPr lang="en" sz="1200">
                          <a:solidFill>
                            <a:schemeClr val="dk1"/>
                          </a:solidFill>
                          <a:latin typeface="Inter"/>
                          <a:ea typeface="Inter"/>
                          <a:cs typeface="Inter"/>
                          <a:sym typeface="Inter"/>
                        </a:rPr>
                        <a:t>I wish you to be possessed of the subject, because you may be able to impress on the government of France the inevitable consequences of their taking possession of Louisiana…</a:t>
                      </a:r>
                      <a:endParaRPr sz="1200">
                        <a:solidFill>
                          <a:schemeClr val="dk1"/>
                        </a:solidFill>
                        <a:latin typeface="Inter"/>
                        <a:ea typeface="Inter"/>
                        <a:cs typeface="Inter"/>
                        <a:sym typeface="Inter"/>
                      </a:endParaRPr>
                    </a:p>
                    <a:p>
                      <a:pPr indent="0" lvl="0" marL="0" marR="25400" rtl="0" algn="l">
                        <a:lnSpc>
                          <a:spcPct val="115000"/>
                        </a:lnSpc>
                        <a:spcBef>
                          <a:spcPts val="200"/>
                        </a:spcBef>
                        <a:spcAft>
                          <a:spcPts val="0"/>
                        </a:spcAft>
                        <a:buClr>
                          <a:schemeClr val="dk1"/>
                        </a:buClr>
                        <a:buSzPts val="1100"/>
                        <a:buFont typeface="Arial"/>
                        <a:buNone/>
                      </a:pPr>
                      <a:r>
                        <a:rPr lang="en" sz="1200">
                          <a:solidFill>
                            <a:schemeClr val="dk1"/>
                          </a:solidFill>
                          <a:latin typeface="Inter"/>
                          <a:ea typeface="Inter"/>
                          <a:cs typeface="Inter"/>
                          <a:sym typeface="Inter"/>
                        </a:rPr>
                        <a:t>I value highly a state of friendship between France &amp; us… I trust that you will have it in your power to impress on that government considerations, in the scale against which the possession of Louisiana is nothing. in Europe, nothing but Europe is seen, or supposed to have any weight in the affairs of nations. but this little event, of France possessing herself of Louisiana, which is thrown in as nothing, as a mere make-weight, in the general settlement of accounts, this speck which now appears as an almost invisible point in the horizon, is the embryo of a tornado which will burst on the countries on both shores of the Atlantic…</a:t>
                      </a:r>
                      <a:endParaRPr sz="1200">
                        <a:solidFill>
                          <a:schemeClr val="dk1"/>
                        </a:solidFill>
                        <a:latin typeface="Inter"/>
                        <a:ea typeface="Inter"/>
                        <a:cs typeface="Inter"/>
                        <a:sym typeface="Inter"/>
                      </a:endParaRPr>
                    </a:p>
                    <a:p>
                      <a:pPr indent="0" lvl="0" marL="0" marR="25400" rtl="0" algn="l">
                        <a:lnSpc>
                          <a:spcPct val="115000"/>
                        </a:lnSpc>
                        <a:spcBef>
                          <a:spcPts val="20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marR="25400" rtl="0" algn="l">
                        <a:lnSpc>
                          <a:spcPct val="115000"/>
                        </a:lnSpc>
                        <a:spcBef>
                          <a:spcPts val="200"/>
                        </a:spcBef>
                        <a:spcAft>
                          <a:spcPts val="0"/>
                        </a:spcAft>
                        <a:buClr>
                          <a:schemeClr val="dk1"/>
                        </a:buClr>
                        <a:buSzPts val="1100"/>
                        <a:buFont typeface="Arial"/>
                        <a:buNone/>
                      </a:pPr>
                      <a:r>
                        <a:rPr lang="en" sz="1200">
                          <a:solidFill>
                            <a:schemeClr val="dk1"/>
                          </a:solidFill>
                          <a:latin typeface="Inter"/>
                          <a:ea typeface="Inter"/>
                          <a:cs typeface="Inter"/>
                          <a:sym typeface="Inter"/>
                        </a:rPr>
                        <a:t> as to the government of France, we know too little of the state of things there, to understand what it is, and have no inclination to meddle in their settlement. whatever government they establish, we wish to be well with it…</a:t>
                      </a:r>
                      <a:endParaRPr sz="1200">
                        <a:solidFill>
                          <a:schemeClr val="dk1"/>
                        </a:solidFill>
                        <a:latin typeface="Inter"/>
                        <a:ea typeface="Inter"/>
                        <a:cs typeface="Inter"/>
                        <a:sym typeface="Inter"/>
                      </a:endParaRPr>
                    </a:p>
                    <a:p>
                      <a:pPr indent="0" lvl="0" marL="0" marR="25400" rtl="0" algn="l">
                        <a:lnSpc>
                          <a:spcPct val="115000"/>
                        </a:lnSpc>
                        <a:spcBef>
                          <a:spcPts val="20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marR="25400" rtl="0" algn="l">
                        <a:lnSpc>
                          <a:spcPct val="115000"/>
                        </a:lnSpc>
                        <a:spcBef>
                          <a:spcPts val="200"/>
                        </a:spcBef>
                        <a:spcAft>
                          <a:spcPts val="0"/>
                        </a:spcAft>
                        <a:buClr>
                          <a:schemeClr val="dk1"/>
                        </a:buClr>
                        <a:buSzPts val="1100"/>
                        <a:buFont typeface="Arial"/>
                        <a:buNone/>
                      </a:pPr>
                      <a:r>
                        <a:rPr lang="en" sz="1200" cap="small">
                          <a:solidFill>
                            <a:schemeClr val="dk1"/>
                          </a:solidFill>
                          <a:latin typeface="Inter"/>
                          <a:ea typeface="Inter"/>
                          <a:cs typeface="Inter"/>
                          <a:sym typeface="Inter"/>
                        </a:rPr>
                        <a:t>Th: Jefferson</a:t>
                      </a:r>
                      <a:endParaRPr sz="1200" cap="small">
                        <a:solidFill>
                          <a:schemeClr val="dk1"/>
                        </a:solidFill>
                        <a:latin typeface="Inter"/>
                        <a:ea typeface="Inter"/>
                        <a:cs typeface="Inter"/>
                        <a:sym typeface="Inter"/>
                      </a:endParaRPr>
                    </a:p>
                    <a:p>
                      <a:pPr indent="0" lvl="0" marL="0" rtl="0" algn="l">
                        <a:spcBef>
                          <a:spcPts val="200"/>
                        </a:spcBef>
                        <a:spcAft>
                          <a:spcPts val="0"/>
                        </a:spcAft>
                        <a:buClr>
                          <a:srgbClr val="000000"/>
                        </a:buClr>
                        <a:buSzPts val="1100"/>
                        <a:buFont typeface="Arial"/>
                        <a:buNone/>
                      </a:pPr>
                      <a:r>
                        <a:t/>
                      </a:r>
                      <a:endParaRPr>
                        <a:latin typeface="Inter"/>
                        <a:ea typeface="Inter"/>
                        <a:cs typeface="Inter"/>
                        <a:sym typeface="Inter"/>
                      </a:endParaRPr>
                    </a:p>
                  </a:txBody>
                  <a:tcPr marT="109725" marB="109725" marR="109725" marL="10972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1" name="Shape 61"/>
        <p:cNvGrpSpPr/>
        <p:nvPr/>
      </p:nvGrpSpPr>
      <p:grpSpPr>
        <a:xfrm>
          <a:off x="0" y="0"/>
          <a:ext cx="0" cy="0"/>
          <a:chOff x="0" y="0"/>
          <a:chExt cx="0" cy="0"/>
        </a:xfrm>
      </p:grpSpPr>
      <p:sp>
        <p:nvSpPr>
          <p:cNvPr id="62" name="Google Shape;62;p14"/>
          <p:cNvSpPr txBox="1"/>
          <p:nvPr/>
        </p:nvSpPr>
        <p:spPr>
          <a:xfrm>
            <a:off x="441450" y="8882575"/>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a:t>
            </a:r>
            <a:r>
              <a:rPr lang="en" sz="1200">
                <a:latin typeface="Inter"/>
                <a:ea typeface="Inter"/>
                <a:cs typeface="Inter"/>
                <a:sym typeface="Inter"/>
              </a:rPr>
              <a:t> Perspective</a:t>
            </a:r>
            <a:endParaRPr sz="1200">
              <a:latin typeface="Inter"/>
              <a:ea typeface="Inter"/>
              <a:cs typeface="Inter"/>
              <a:sym typeface="Inter"/>
            </a:endParaRPr>
          </a:p>
        </p:txBody>
      </p:sp>
      <p:sp>
        <p:nvSpPr>
          <p:cNvPr id="63" name="Google Shape;63;p14"/>
          <p:cNvSpPr txBox="1"/>
          <p:nvPr/>
        </p:nvSpPr>
        <p:spPr>
          <a:xfrm>
            <a:off x="0" y="0"/>
            <a:ext cx="7315200" cy="15756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Document Analysis:</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Louisiana Purchase</a:t>
            </a:r>
            <a:endParaRPr sz="2400">
              <a:solidFill>
                <a:schemeClr val="dk1"/>
              </a:solidFill>
              <a:latin typeface="Plus Jakarta Sans Medium"/>
              <a:ea typeface="Plus Jakarta Sans Medium"/>
              <a:cs typeface="Plus Jakarta Sans Medium"/>
              <a:sym typeface="Plus Jakarta Sans Medium"/>
            </a:endParaRPr>
          </a:p>
        </p:txBody>
      </p:sp>
      <p:pic>
        <p:nvPicPr>
          <p:cNvPr id="64" name="Google Shape;64;p14"/>
          <p:cNvPicPr preferRelativeResize="0"/>
          <p:nvPr/>
        </p:nvPicPr>
        <p:blipFill>
          <a:blip r:embed="rId3">
            <a:alphaModFix/>
          </a:blip>
          <a:stretch>
            <a:fillRect/>
          </a:stretch>
        </p:blipFill>
        <p:spPr>
          <a:xfrm>
            <a:off x="203550" y="220497"/>
            <a:ext cx="1008511" cy="418200"/>
          </a:xfrm>
          <a:prstGeom prst="rect">
            <a:avLst/>
          </a:prstGeom>
          <a:noFill/>
          <a:ln>
            <a:noFill/>
          </a:ln>
        </p:spPr>
      </p:pic>
      <p:graphicFrame>
        <p:nvGraphicFramePr>
          <p:cNvPr id="65" name="Google Shape;65;p14"/>
          <p:cNvGraphicFramePr/>
          <p:nvPr/>
        </p:nvGraphicFramePr>
        <p:xfrm>
          <a:off x="926663" y="1918350"/>
          <a:ext cx="3000000" cy="3000000"/>
        </p:xfrm>
        <a:graphic>
          <a:graphicData uri="http://schemas.openxmlformats.org/drawingml/2006/table">
            <a:tbl>
              <a:tblPr>
                <a:noFill/>
                <a:tableStyleId>{56984B73-DE35-4C4F-B954-9B79F57B8578}</a:tableStyleId>
              </a:tblPr>
              <a:tblGrid>
                <a:gridCol w="5494800"/>
              </a:tblGrid>
              <a:tr h="880700">
                <a:tc>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Halant"/>
                          <a:ea typeface="Halant"/>
                          <a:cs typeface="Halant"/>
                          <a:sym typeface="Halant"/>
                        </a:rPr>
                        <a:t>Source: Alexander Hamilton, </a:t>
                      </a:r>
                      <a:r>
                        <a:rPr lang="en" sz="1200">
                          <a:latin typeface="Halant"/>
                          <a:ea typeface="Halant"/>
                          <a:cs typeface="Halant"/>
                          <a:sym typeface="Halant"/>
                        </a:rPr>
                        <a:t>“Purchase of Louisiana” editorial in the </a:t>
                      </a:r>
                      <a:r>
                        <a:rPr i="1" lang="en" sz="1200">
                          <a:latin typeface="Halant"/>
                          <a:ea typeface="Halant"/>
                          <a:cs typeface="Halant"/>
                          <a:sym typeface="Halant"/>
                        </a:rPr>
                        <a:t>New York Evening Post</a:t>
                      </a:r>
                      <a:r>
                        <a:rPr lang="en" sz="1200">
                          <a:latin typeface="Halant"/>
                          <a:ea typeface="Halant"/>
                          <a:cs typeface="Halant"/>
                          <a:sym typeface="Halant"/>
                        </a:rPr>
                        <a:t>, July 5, 1803.</a:t>
                      </a:r>
                      <a:endParaRPr sz="1200">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t/>
                      </a:r>
                      <a:endParaRPr sz="10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000">
                          <a:latin typeface="Inter"/>
                          <a:ea typeface="Inter"/>
                          <a:cs typeface="Inter"/>
                          <a:sym typeface="Inter"/>
                        </a:rPr>
                        <a:t>Note: In 1803, Alexander Hamilton (Federalist) no longer held a position in government. He founded the New-York Evening Post in 1801 to provide a platform for Federalist viewpoints.</a:t>
                      </a:r>
                      <a:endParaRPr sz="1000">
                        <a:latin typeface="Inter"/>
                        <a:ea typeface="Inter"/>
                        <a:cs typeface="Inter"/>
                        <a:sym typeface="Inter"/>
                      </a:endParaRPr>
                    </a:p>
                  </a:txBody>
                  <a:tcPr marT="109725" marB="109725" marR="109725" marL="1097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3561000">
                <a:tc>
                  <a:txBody>
                    <a:bodyPr/>
                    <a:lstStyle/>
                    <a:p>
                      <a:pPr indent="0" lvl="0" marL="25400" marR="25400" rtl="0" algn="l">
                        <a:lnSpc>
                          <a:spcPct val="100000"/>
                        </a:lnSpc>
                        <a:spcBef>
                          <a:spcPts val="200"/>
                        </a:spcBef>
                        <a:spcAft>
                          <a:spcPts val="0"/>
                        </a:spcAft>
                        <a:buClr>
                          <a:schemeClr val="dk1"/>
                        </a:buClr>
                        <a:buSzPts val="1100"/>
                        <a:buFont typeface="Arial"/>
                        <a:buNone/>
                      </a:pPr>
                      <a:r>
                        <a:rPr lang="en" sz="1200">
                          <a:solidFill>
                            <a:schemeClr val="dk1"/>
                          </a:solidFill>
                          <a:latin typeface="Inter"/>
                          <a:ea typeface="Inter"/>
                          <a:cs typeface="Inter"/>
                          <a:sym typeface="Inter"/>
                        </a:rPr>
                        <a:t>“At length the business of New-Orleans has terminated favourably to this country…This, it will be allowed is an important acquisition, not, indeed, as territory, but as being essential to the peace and prosperity of our Western country, and as opening a free and valuable market to our commercial states…</a:t>
                      </a:r>
                      <a:endParaRPr sz="1200">
                        <a:solidFill>
                          <a:schemeClr val="dk1"/>
                        </a:solidFill>
                        <a:latin typeface="Inter"/>
                        <a:ea typeface="Inter"/>
                        <a:cs typeface="Inter"/>
                        <a:sym typeface="Inter"/>
                      </a:endParaRPr>
                    </a:p>
                    <a:p>
                      <a:pPr indent="0" lvl="0" marL="0" rtl="0" algn="l">
                        <a:lnSpc>
                          <a:spcPct val="100000"/>
                        </a:lnSpc>
                        <a:spcBef>
                          <a:spcPts val="20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200"/>
                        </a:spcBef>
                        <a:spcAft>
                          <a:spcPts val="0"/>
                        </a:spcAft>
                        <a:buClr>
                          <a:schemeClr val="dk1"/>
                        </a:buClr>
                        <a:buSzPts val="1100"/>
                        <a:buFont typeface="Arial"/>
                        <a:buNone/>
                      </a:pPr>
                      <a:r>
                        <a:rPr lang="en" sz="1200">
                          <a:solidFill>
                            <a:schemeClr val="dk1"/>
                          </a:solidFill>
                          <a:latin typeface="Inter"/>
                          <a:ea typeface="Inter"/>
                          <a:cs typeface="Inter"/>
                          <a:sym typeface="Inter"/>
                        </a:rPr>
                        <a:t>Those disposed to magnify its value will say, that this western region is important as keeping off a troublesome neighbour, and leaving us in the quiet possession of the Mississippi. Undoubtedly this has some force, but on the other hand it may be said, that the acquisition of New-Orleans is perfectly adequate to every purpose; for whoever is in possession of that, has the uncontrouled [sic] command of the river…</a:t>
                      </a:r>
                      <a:endParaRPr sz="1200">
                        <a:solidFill>
                          <a:schemeClr val="dk1"/>
                        </a:solidFill>
                        <a:latin typeface="Inter"/>
                        <a:ea typeface="Inter"/>
                        <a:cs typeface="Inter"/>
                        <a:sym typeface="Inter"/>
                      </a:endParaRPr>
                    </a:p>
                    <a:p>
                      <a:pPr indent="0" lvl="0" marL="0" rtl="0" algn="l">
                        <a:lnSpc>
                          <a:spcPct val="100000"/>
                        </a:lnSpc>
                        <a:spcBef>
                          <a:spcPts val="20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25400" marR="25400" rtl="0" algn="l">
                        <a:lnSpc>
                          <a:spcPct val="100000"/>
                        </a:lnSpc>
                        <a:spcBef>
                          <a:spcPts val="200"/>
                        </a:spcBef>
                        <a:spcAft>
                          <a:spcPts val="0"/>
                        </a:spcAft>
                        <a:buClr>
                          <a:schemeClr val="dk1"/>
                        </a:buClr>
                        <a:buSzPts val="1100"/>
                        <a:buFont typeface="Arial"/>
                        <a:buNone/>
                      </a:pPr>
                      <a:r>
                        <a:rPr lang="en" sz="1200">
                          <a:solidFill>
                            <a:schemeClr val="dk1"/>
                          </a:solidFill>
                          <a:latin typeface="Inter"/>
                          <a:ea typeface="Inter"/>
                          <a:cs typeface="Inter"/>
                          <a:sym typeface="Inter"/>
                        </a:rPr>
                        <a:t>As to the unbounded region west of the Mississippi, it is… a wilderness through which wander numerous tribes of Indians. And… the advantage of the acquisition, as it relates to actual settlement, appears too distant and remote to strike the mind of a sober politician with much force... </a:t>
                      </a:r>
                      <a:endParaRPr sz="1200">
                        <a:solidFill>
                          <a:schemeClr val="dk1"/>
                        </a:solidFill>
                        <a:latin typeface="Inter"/>
                        <a:ea typeface="Inter"/>
                        <a:cs typeface="Inter"/>
                        <a:sym typeface="Inter"/>
                      </a:endParaRPr>
                    </a:p>
                    <a:p>
                      <a:pPr indent="0" lvl="0" marL="25400" marR="25400" rtl="0" algn="l">
                        <a:lnSpc>
                          <a:spcPct val="100000"/>
                        </a:lnSpc>
                        <a:spcBef>
                          <a:spcPts val="20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25400" marR="25400" rtl="0" algn="l">
                        <a:lnSpc>
                          <a:spcPct val="100000"/>
                        </a:lnSpc>
                        <a:spcBef>
                          <a:spcPts val="200"/>
                        </a:spcBef>
                        <a:spcAft>
                          <a:spcPts val="200"/>
                        </a:spcAft>
                        <a:buClr>
                          <a:schemeClr val="dk1"/>
                        </a:buClr>
                        <a:buSzPts val="1100"/>
                        <a:buFont typeface="Arial"/>
                        <a:buNone/>
                      </a:pPr>
                      <a:r>
                        <a:rPr lang="en" sz="1200">
                          <a:solidFill>
                            <a:schemeClr val="dk1"/>
                          </a:solidFill>
                          <a:latin typeface="Inter"/>
                          <a:ea typeface="Inter"/>
                          <a:cs typeface="Inter"/>
                          <a:sym typeface="Inter"/>
                        </a:rPr>
                        <a:t>But it may be added, that should our own citizens, more enterprizing [sic] than wise, become desirous of settling this country, and emigrate thither, it must not only be attended with all the injuries of a too widely dispersed population, but by adding to the great weight of the western part of our territory, must hasten the dismemberment of a large portion of our country, or a dissolution of the Government. On the whole, we think it may with candor be said, that whether the possession at this time of any territory west of the river Mississippi will be advantageous, is at best extremely problematical…</a:t>
                      </a:r>
                      <a:endParaRPr sz="1200">
                        <a:solidFill>
                          <a:schemeClr val="dk1"/>
                        </a:solidFill>
                        <a:latin typeface="Inter"/>
                        <a:ea typeface="Inter"/>
                        <a:cs typeface="Inter"/>
                        <a:sym typeface="Inter"/>
                      </a:endParaRPr>
                    </a:p>
                  </a:txBody>
                  <a:tcPr marT="109725" marB="109725" marR="109725" marL="10972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9" name="Shape 69"/>
        <p:cNvGrpSpPr/>
        <p:nvPr/>
      </p:nvGrpSpPr>
      <p:grpSpPr>
        <a:xfrm>
          <a:off x="0" y="0"/>
          <a:ext cx="0" cy="0"/>
          <a:chOff x="0" y="0"/>
          <a:chExt cx="0" cy="0"/>
        </a:xfrm>
      </p:grpSpPr>
      <p:sp>
        <p:nvSpPr>
          <p:cNvPr id="70" name="Google Shape;70;p15"/>
          <p:cNvSpPr txBox="1"/>
          <p:nvPr/>
        </p:nvSpPr>
        <p:spPr>
          <a:xfrm>
            <a:off x="441450" y="8882575"/>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a:t>
            </a:r>
            <a:r>
              <a:rPr lang="en" sz="1200">
                <a:latin typeface="Inter"/>
                <a:ea typeface="Inter"/>
                <a:cs typeface="Inter"/>
                <a:sym typeface="Inter"/>
              </a:rPr>
              <a:t> Perspective</a:t>
            </a:r>
            <a:endParaRPr sz="1200">
              <a:latin typeface="Inter"/>
              <a:ea typeface="Inter"/>
              <a:cs typeface="Inter"/>
              <a:sym typeface="Inter"/>
            </a:endParaRPr>
          </a:p>
        </p:txBody>
      </p:sp>
      <p:sp>
        <p:nvSpPr>
          <p:cNvPr id="71" name="Google Shape;71;p15"/>
          <p:cNvSpPr txBox="1"/>
          <p:nvPr/>
        </p:nvSpPr>
        <p:spPr>
          <a:xfrm>
            <a:off x="0" y="0"/>
            <a:ext cx="7315200" cy="15756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Document Analysis:</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Louisiana Purchase</a:t>
            </a:r>
            <a:endParaRPr sz="2400">
              <a:solidFill>
                <a:schemeClr val="dk1"/>
              </a:solidFill>
              <a:latin typeface="Plus Jakarta Sans Medium"/>
              <a:ea typeface="Plus Jakarta Sans Medium"/>
              <a:cs typeface="Plus Jakarta Sans Medium"/>
              <a:sym typeface="Plus Jakarta Sans Medium"/>
            </a:endParaRPr>
          </a:p>
        </p:txBody>
      </p:sp>
      <p:pic>
        <p:nvPicPr>
          <p:cNvPr id="72" name="Google Shape;72;p15"/>
          <p:cNvPicPr preferRelativeResize="0"/>
          <p:nvPr/>
        </p:nvPicPr>
        <p:blipFill>
          <a:blip r:embed="rId3">
            <a:alphaModFix/>
          </a:blip>
          <a:stretch>
            <a:fillRect/>
          </a:stretch>
        </p:blipFill>
        <p:spPr>
          <a:xfrm>
            <a:off x="203550" y="220497"/>
            <a:ext cx="1008511" cy="418200"/>
          </a:xfrm>
          <a:prstGeom prst="rect">
            <a:avLst/>
          </a:prstGeom>
          <a:noFill/>
          <a:ln>
            <a:noFill/>
          </a:ln>
        </p:spPr>
      </p:pic>
      <p:graphicFrame>
        <p:nvGraphicFramePr>
          <p:cNvPr id="73" name="Google Shape;73;p15"/>
          <p:cNvGraphicFramePr/>
          <p:nvPr/>
        </p:nvGraphicFramePr>
        <p:xfrm>
          <a:off x="926663" y="1918350"/>
          <a:ext cx="3000000" cy="3000000"/>
        </p:xfrm>
        <a:graphic>
          <a:graphicData uri="http://schemas.openxmlformats.org/drawingml/2006/table">
            <a:tbl>
              <a:tblPr>
                <a:noFill/>
                <a:tableStyleId>{56984B73-DE35-4C4F-B954-9B79F57B8578}</a:tableStyleId>
              </a:tblPr>
              <a:tblGrid>
                <a:gridCol w="5494800"/>
              </a:tblGrid>
              <a:tr h="1202825">
                <a:tc>
                  <a:txBody>
                    <a:bodyPr/>
                    <a:lstStyle/>
                    <a:p>
                      <a:pPr indent="0" lvl="0" marL="0" rtl="0" algn="l">
                        <a:spcBef>
                          <a:spcPts val="0"/>
                        </a:spcBef>
                        <a:spcAft>
                          <a:spcPts val="0"/>
                        </a:spcAft>
                        <a:buClr>
                          <a:srgbClr val="000000"/>
                        </a:buClr>
                        <a:buSzPts val="1100"/>
                        <a:buFont typeface="Arial"/>
                        <a:buNone/>
                      </a:pPr>
                      <a:r>
                        <a:rPr lang="en">
                          <a:solidFill>
                            <a:srgbClr val="000000"/>
                          </a:solidFill>
                          <a:latin typeface="Halant"/>
                          <a:ea typeface="Halant"/>
                          <a:cs typeface="Halant"/>
                          <a:sym typeface="Halant"/>
                        </a:rPr>
                        <a:t>Source: </a:t>
                      </a:r>
                      <a:r>
                        <a:rPr lang="en">
                          <a:solidFill>
                            <a:schemeClr val="dk1"/>
                          </a:solidFill>
                          <a:latin typeface="Halant"/>
                          <a:ea typeface="Halant"/>
                          <a:cs typeface="Halant"/>
                          <a:sym typeface="Halant"/>
                        </a:rPr>
                        <a:t>Rufus King, “Letter to Colonel Pickering,” November 4, 1803.</a:t>
                      </a:r>
                      <a:endParaRPr>
                        <a:solidFill>
                          <a:schemeClr val="dk1"/>
                        </a:solidFill>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a:latin typeface="Inter"/>
                          <a:ea typeface="Inter"/>
                          <a:cs typeface="Inter"/>
                          <a:sym typeface="Inter"/>
                        </a:rPr>
                        <a:t>Note: In November 1803, Rufus King (Federalist) had just ended his position as United States Minister to the United Kingdom which acts as the official </a:t>
                      </a:r>
                      <a:r>
                        <a:rPr lang="en" sz="1200">
                          <a:latin typeface="Inter"/>
                          <a:ea typeface="Inter"/>
                          <a:cs typeface="Inter"/>
                          <a:sym typeface="Inter"/>
                        </a:rPr>
                        <a:t>representative</a:t>
                      </a:r>
                      <a:r>
                        <a:rPr lang="en" sz="1200">
                          <a:latin typeface="Inter"/>
                          <a:ea typeface="Inter"/>
                          <a:cs typeface="Inter"/>
                          <a:sym typeface="Inter"/>
                        </a:rPr>
                        <a:t> of the president to the monarch and government of the U.K. Colonel Timothy Pickering (Federalist) was a United States Senator from Massachusetts.</a:t>
                      </a:r>
                      <a:endParaRPr sz="1200">
                        <a:latin typeface="Inter"/>
                        <a:ea typeface="Inter"/>
                        <a:cs typeface="Inter"/>
                        <a:sym typeface="Inter"/>
                      </a:endParaRPr>
                    </a:p>
                  </a:txBody>
                  <a:tcPr marT="109725" marB="109725" marR="109725" marL="1097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4562075">
                <a:tc>
                  <a:txBody>
                    <a:bodyPr/>
                    <a:lstStyle/>
                    <a:p>
                      <a:pPr indent="0" lvl="0" marL="0" rtl="0" algn="l">
                        <a:lnSpc>
                          <a:spcPct val="140000"/>
                        </a:lnSpc>
                        <a:spcBef>
                          <a:spcPts val="0"/>
                        </a:spcBef>
                        <a:spcAft>
                          <a:spcPts val="1900"/>
                        </a:spcAft>
                        <a:buClr>
                          <a:schemeClr val="dk1"/>
                        </a:buClr>
                        <a:buSzPts val="1100"/>
                        <a:buFont typeface="Arial"/>
                        <a:buNone/>
                      </a:pPr>
                      <a:r>
                        <a:rPr lang="en">
                          <a:solidFill>
                            <a:schemeClr val="dk1"/>
                          </a:solidFill>
                          <a:latin typeface="Inter"/>
                          <a:ea typeface="Inter"/>
                          <a:cs typeface="Inter"/>
                          <a:sym typeface="Inter"/>
                        </a:rPr>
                        <a:t>“Congress may admit new States, but can the Executive by treaty admit them, or, what is equivalent, enter into engagements binding Congress to do so? As by the Louisiana Treaty, the ceded territory must be formed into States, &amp; admitted into the Union, is it understood that Congress can annex any condition to their admission? if not, as Slavery is authorized &amp; exists in Louisiana, and the treaty engages to protect the property of the inhabitants, will not the present inequality, arising from the Representation of Slaves, be increased?...ought not an effort to be made to limit the Representation to the free inhabitants only?”</a:t>
                      </a:r>
                      <a:endParaRPr sz="1300">
                        <a:solidFill>
                          <a:schemeClr val="dk1"/>
                        </a:solidFill>
                        <a:latin typeface="Inter"/>
                        <a:ea typeface="Inter"/>
                        <a:cs typeface="Inter"/>
                        <a:sym typeface="Inter"/>
                      </a:endParaRPr>
                    </a:p>
                  </a:txBody>
                  <a:tcPr marT="109725" marB="109725" marR="109725" marL="10972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7" name="Shape 77"/>
        <p:cNvGrpSpPr/>
        <p:nvPr/>
      </p:nvGrpSpPr>
      <p:grpSpPr>
        <a:xfrm>
          <a:off x="0" y="0"/>
          <a:ext cx="0" cy="0"/>
          <a:chOff x="0" y="0"/>
          <a:chExt cx="0" cy="0"/>
        </a:xfrm>
      </p:grpSpPr>
      <p:sp>
        <p:nvSpPr>
          <p:cNvPr id="78" name="Google Shape;78;p16"/>
          <p:cNvSpPr txBox="1"/>
          <p:nvPr/>
        </p:nvSpPr>
        <p:spPr>
          <a:xfrm>
            <a:off x="441450" y="8882575"/>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a:t>
            </a:r>
            <a:r>
              <a:rPr lang="en" sz="1200">
                <a:latin typeface="Inter"/>
                <a:ea typeface="Inter"/>
                <a:cs typeface="Inter"/>
                <a:sym typeface="Inter"/>
              </a:rPr>
              <a:t> Perspective</a:t>
            </a:r>
            <a:endParaRPr sz="1200">
              <a:latin typeface="Inter"/>
              <a:ea typeface="Inter"/>
              <a:cs typeface="Inter"/>
              <a:sym typeface="Inter"/>
            </a:endParaRPr>
          </a:p>
        </p:txBody>
      </p:sp>
      <p:sp>
        <p:nvSpPr>
          <p:cNvPr id="79" name="Google Shape;79;p16"/>
          <p:cNvSpPr txBox="1"/>
          <p:nvPr/>
        </p:nvSpPr>
        <p:spPr>
          <a:xfrm>
            <a:off x="0" y="0"/>
            <a:ext cx="7315200" cy="15756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Document Analysis:</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Louisiana Purchase</a:t>
            </a:r>
            <a:endParaRPr sz="2400">
              <a:solidFill>
                <a:schemeClr val="dk1"/>
              </a:solidFill>
              <a:latin typeface="Plus Jakarta Sans Medium"/>
              <a:ea typeface="Plus Jakarta Sans Medium"/>
              <a:cs typeface="Plus Jakarta Sans Medium"/>
              <a:sym typeface="Plus Jakarta Sans Medium"/>
            </a:endParaRPr>
          </a:p>
        </p:txBody>
      </p:sp>
      <p:pic>
        <p:nvPicPr>
          <p:cNvPr id="80" name="Google Shape;80;p16"/>
          <p:cNvPicPr preferRelativeResize="0"/>
          <p:nvPr/>
        </p:nvPicPr>
        <p:blipFill>
          <a:blip r:embed="rId3">
            <a:alphaModFix/>
          </a:blip>
          <a:stretch>
            <a:fillRect/>
          </a:stretch>
        </p:blipFill>
        <p:spPr>
          <a:xfrm>
            <a:off x="203550" y="220497"/>
            <a:ext cx="1008511" cy="418200"/>
          </a:xfrm>
          <a:prstGeom prst="rect">
            <a:avLst/>
          </a:prstGeom>
          <a:noFill/>
          <a:ln>
            <a:noFill/>
          </a:ln>
        </p:spPr>
      </p:pic>
      <p:graphicFrame>
        <p:nvGraphicFramePr>
          <p:cNvPr id="81" name="Google Shape;81;p16"/>
          <p:cNvGraphicFramePr/>
          <p:nvPr/>
        </p:nvGraphicFramePr>
        <p:xfrm>
          <a:off x="926663" y="1918350"/>
          <a:ext cx="3000000" cy="3000000"/>
        </p:xfrm>
        <a:graphic>
          <a:graphicData uri="http://schemas.openxmlformats.org/drawingml/2006/table">
            <a:tbl>
              <a:tblPr>
                <a:noFill/>
                <a:tableStyleId>{56984B73-DE35-4C4F-B954-9B79F57B8578}</a:tableStyleId>
              </a:tblPr>
              <a:tblGrid>
                <a:gridCol w="5494800"/>
              </a:tblGrid>
              <a:tr h="1150825">
                <a:tc>
                  <a:txBody>
                    <a:bodyPr/>
                    <a:lstStyle/>
                    <a:p>
                      <a:pPr indent="0" lvl="0" marL="0" rtl="0" algn="l">
                        <a:spcBef>
                          <a:spcPts val="0"/>
                        </a:spcBef>
                        <a:spcAft>
                          <a:spcPts val="0"/>
                        </a:spcAft>
                        <a:buClr>
                          <a:srgbClr val="000000"/>
                        </a:buClr>
                        <a:buSzPts val="1100"/>
                        <a:buFont typeface="Arial"/>
                        <a:buNone/>
                      </a:pPr>
                      <a:r>
                        <a:rPr lang="en">
                          <a:solidFill>
                            <a:srgbClr val="000000"/>
                          </a:solidFill>
                          <a:latin typeface="Halant"/>
                          <a:ea typeface="Halant"/>
                          <a:cs typeface="Halant"/>
                          <a:sym typeface="Halant"/>
                        </a:rPr>
                        <a:t>Source: </a:t>
                      </a:r>
                      <a:r>
                        <a:rPr lang="en">
                          <a:solidFill>
                            <a:schemeClr val="dk1"/>
                          </a:solidFill>
                          <a:latin typeface="Halant"/>
                          <a:ea typeface="Halant"/>
                          <a:cs typeface="Halant"/>
                          <a:sym typeface="Halant"/>
                        </a:rPr>
                        <a:t>Timothy Pickering, “Letter to Rufus King,” March 4, 1804.</a:t>
                      </a:r>
                      <a:endParaRPr>
                        <a:solidFill>
                          <a:schemeClr val="dk1"/>
                        </a:solidFill>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a:solidFill>
                            <a:schemeClr val="dk1"/>
                          </a:solidFill>
                          <a:latin typeface="Inter"/>
                          <a:ea typeface="Inter"/>
                          <a:cs typeface="Inter"/>
                          <a:sym typeface="Inter"/>
                        </a:rPr>
                        <a:t>Note: In 1804, Colonel Timothy Pickering (Federalist) was a United States Senator from Massachusetts. Rufus King (Federalist) had just ended his position as United States Minister to the United Kingdom which acts as the official representative of the president to the monarch and government of the U.K.</a:t>
                      </a:r>
                      <a:endParaRPr sz="1200">
                        <a:solidFill>
                          <a:schemeClr val="dk1"/>
                        </a:solidFill>
                        <a:latin typeface="Inter"/>
                        <a:ea typeface="Inter"/>
                        <a:cs typeface="Inter"/>
                        <a:sym typeface="Inter"/>
                      </a:endParaRPr>
                    </a:p>
                  </a:txBody>
                  <a:tcPr marT="109725" marB="109725" marR="109725" marL="1097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4364850">
                <a:tc>
                  <a:txBody>
                    <a:bodyPr/>
                    <a:lstStyle/>
                    <a:p>
                      <a:pPr indent="0" lvl="0" marL="0" rtl="0" algn="l">
                        <a:lnSpc>
                          <a:spcPct val="115000"/>
                        </a:lnSpc>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Dear Sir, — I am disgusted with the men who now rule, and with their measures…We have too long witnessed [Jefferson’s] general turpitude, his cruel removals of faithful officers, and the substitution of corruption and looseness for integrity and worth.  We have now before the Senate a nomination of Merriweather Jones, of Richmond, editor of the “Examiner” a paper devoted to Jefferson…and he is now to be rewarded…</a:t>
                      </a:r>
                      <a:endParaRPr>
                        <a:solidFill>
                          <a:schemeClr val="dk1"/>
                        </a:solidFill>
                        <a:latin typeface="Inter"/>
                        <a:ea typeface="Inter"/>
                        <a:cs typeface="Inter"/>
                        <a:sym typeface="Inter"/>
                      </a:endParaRPr>
                    </a:p>
                    <a:p>
                      <a:pPr indent="0" lvl="0" marL="0" rtl="0" algn="l">
                        <a:lnSpc>
                          <a:spcPct val="115000"/>
                        </a:lnSpc>
                        <a:spcBef>
                          <a:spcPts val="1900"/>
                        </a:spcBef>
                        <a:spcAft>
                          <a:spcPts val="0"/>
                        </a:spcAft>
                        <a:buClr>
                          <a:schemeClr val="dk1"/>
                        </a:buClr>
                        <a:buSzPts val="1100"/>
                        <a:buFont typeface="Arial"/>
                        <a:buNone/>
                      </a:pPr>
                      <a:r>
                        <a:rPr lang="en">
                          <a:solidFill>
                            <a:schemeClr val="dk1"/>
                          </a:solidFill>
                          <a:latin typeface="Inter"/>
                          <a:ea typeface="Inter"/>
                          <a:cs typeface="Inter"/>
                          <a:sym typeface="Inter"/>
                        </a:rPr>
                        <a:t>Corruption is the object and instrument of the chief, and the tendency of his administration, for the purpose of maintaining himself in power and the accomplishment of his infidel and visionary schemes…</a:t>
                      </a:r>
                      <a:endParaRPr>
                        <a:solidFill>
                          <a:schemeClr val="dk1"/>
                        </a:solidFill>
                        <a:latin typeface="Inter"/>
                        <a:ea typeface="Inter"/>
                        <a:cs typeface="Inter"/>
                        <a:sym typeface="Inter"/>
                      </a:endParaRPr>
                    </a:p>
                    <a:p>
                      <a:pPr indent="0" lvl="0" marL="0" rtl="0" algn="l">
                        <a:lnSpc>
                          <a:spcPct val="115000"/>
                        </a:lnSpc>
                        <a:spcBef>
                          <a:spcPts val="1900"/>
                        </a:spcBef>
                        <a:spcAft>
                          <a:spcPts val="1900"/>
                        </a:spcAft>
                        <a:buClr>
                          <a:schemeClr val="dk1"/>
                        </a:buClr>
                        <a:buSzPts val="1100"/>
                        <a:buFont typeface="Arial"/>
                        <a:buNone/>
                      </a:pPr>
                      <a:r>
                        <a:rPr lang="en">
                          <a:solidFill>
                            <a:schemeClr val="dk1"/>
                          </a:solidFill>
                          <a:latin typeface="Inter"/>
                          <a:ea typeface="Inter"/>
                          <a:cs typeface="Inter"/>
                          <a:sym typeface="Inter"/>
                        </a:rPr>
                        <a:t>Whenever the Western States detach themselves, they will take Louisiana with them.  In thirty years, the white population on the Western waters will equal that of the thirteen States when they declared themselves independent of Great Britain.  On the census of 1790, Kentucky was entitled to two representatives ; under that of 1800, she sends six!...”</a:t>
                      </a:r>
                      <a:endParaRPr>
                        <a:solidFill>
                          <a:schemeClr val="dk1"/>
                        </a:solidFill>
                        <a:latin typeface="Inter"/>
                        <a:ea typeface="Inter"/>
                        <a:cs typeface="Inter"/>
                        <a:sym typeface="Inter"/>
                      </a:endParaRPr>
                    </a:p>
                  </a:txBody>
                  <a:tcPr marT="109725" marB="109725" marR="109725" marL="10972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5" name="Shape 85"/>
        <p:cNvGrpSpPr/>
        <p:nvPr/>
      </p:nvGrpSpPr>
      <p:grpSpPr>
        <a:xfrm>
          <a:off x="0" y="0"/>
          <a:ext cx="0" cy="0"/>
          <a:chOff x="0" y="0"/>
          <a:chExt cx="0" cy="0"/>
        </a:xfrm>
      </p:grpSpPr>
      <p:sp>
        <p:nvSpPr>
          <p:cNvPr id="86" name="Google Shape;86;p17"/>
          <p:cNvSpPr txBox="1"/>
          <p:nvPr/>
        </p:nvSpPr>
        <p:spPr>
          <a:xfrm>
            <a:off x="441450" y="8882575"/>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a:t>
            </a:r>
            <a:r>
              <a:rPr lang="en" sz="1200">
                <a:latin typeface="Inter"/>
                <a:ea typeface="Inter"/>
                <a:cs typeface="Inter"/>
                <a:sym typeface="Inter"/>
              </a:rPr>
              <a:t> Perspective</a:t>
            </a:r>
            <a:endParaRPr sz="1200">
              <a:latin typeface="Inter"/>
              <a:ea typeface="Inter"/>
              <a:cs typeface="Inter"/>
              <a:sym typeface="Inter"/>
            </a:endParaRPr>
          </a:p>
        </p:txBody>
      </p:sp>
      <p:sp>
        <p:nvSpPr>
          <p:cNvPr id="87" name="Google Shape;87;p17"/>
          <p:cNvSpPr txBox="1"/>
          <p:nvPr/>
        </p:nvSpPr>
        <p:spPr>
          <a:xfrm>
            <a:off x="0" y="0"/>
            <a:ext cx="7315200" cy="15756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Document Analysis:</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Louisiana Purchase</a:t>
            </a:r>
            <a:endParaRPr sz="2400">
              <a:solidFill>
                <a:schemeClr val="dk1"/>
              </a:solidFill>
              <a:latin typeface="Plus Jakarta Sans Medium"/>
              <a:ea typeface="Plus Jakarta Sans Medium"/>
              <a:cs typeface="Plus Jakarta Sans Medium"/>
              <a:sym typeface="Plus Jakarta Sans Medium"/>
            </a:endParaRPr>
          </a:p>
        </p:txBody>
      </p:sp>
      <p:pic>
        <p:nvPicPr>
          <p:cNvPr id="88" name="Google Shape;88;p17"/>
          <p:cNvPicPr preferRelativeResize="0"/>
          <p:nvPr/>
        </p:nvPicPr>
        <p:blipFill>
          <a:blip r:embed="rId3">
            <a:alphaModFix/>
          </a:blip>
          <a:stretch>
            <a:fillRect/>
          </a:stretch>
        </p:blipFill>
        <p:spPr>
          <a:xfrm>
            <a:off x="203550" y="220497"/>
            <a:ext cx="1008511" cy="418200"/>
          </a:xfrm>
          <a:prstGeom prst="rect">
            <a:avLst/>
          </a:prstGeom>
          <a:noFill/>
          <a:ln>
            <a:noFill/>
          </a:ln>
        </p:spPr>
      </p:pic>
      <p:graphicFrame>
        <p:nvGraphicFramePr>
          <p:cNvPr id="89" name="Google Shape;89;p17"/>
          <p:cNvGraphicFramePr/>
          <p:nvPr/>
        </p:nvGraphicFramePr>
        <p:xfrm>
          <a:off x="926663" y="2070750"/>
          <a:ext cx="3000000" cy="3000000"/>
        </p:xfrm>
        <a:graphic>
          <a:graphicData uri="http://schemas.openxmlformats.org/drawingml/2006/table">
            <a:tbl>
              <a:tblPr>
                <a:noFill/>
                <a:tableStyleId>{56984B73-DE35-4C4F-B954-9B79F57B8578}</a:tableStyleId>
              </a:tblPr>
              <a:tblGrid>
                <a:gridCol w="5494800"/>
              </a:tblGrid>
              <a:tr h="100000">
                <a:tc>
                  <a:txBody>
                    <a:bodyPr/>
                    <a:lstStyle/>
                    <a:p>
                      <a:pPr indent="0" lvl="0" marL="0" rtl="0" algn="l">
                        <a:spcBef>
                          <a:spcPts val="0"/>
                        </a:spcBef>
                        <a:spcAft>
                          <a:spcPts val="0"/>
                        </a:spcAft>
                        <a:buClr>
                          <a:srgbClr val="000000"/>
                        </a:buClr>
                        <a:buSzPts val="1100"/>
                        <a:buFont typeface="Arial"/>
                        <a:buNone/>
                      </a:pPr>
                      <a:r>
                        <a:rPr lang="en">
                          <a:solidFill>
                            <a:srgbClr val="000000"/>
                          </a:solidFill>
                          <a:latin typeface="Halant"/>
                          <a:ea typeface="Halant"/>
                          <a:cs typeface="Halant"/>
                          <a:sym typeface="Halant"/>
                        </a:rPr>
                        <a:t>Source: Thomas Jefferson, </a:t>
                      </a:r>
                      <a:r>
                        <a:rPr lang="en">
                          <a:latin typeface="Halant"/>
                          <a:ea typeface="Halant"/>
                          <a:cs typeface="Halant"/>
                          <a:sym typeface="Halant"/>
                        </a:rPr>
                        <a:t>“</a:t>
                      </a:r>
                      <a:r>
                        <a:rPr lang="en">
                          <a:solidFill>
                            <a:srgbClr val="000000"/>
                          </a:solidFill>
                          <a:latin typeface="Halant"/>
                          <a:ea typeface="Halant"/>
                          <a:cs typeface="Halant"/>
                          <a:sym typeface="Halant"/>
                        </a:rPr>
                        <a:t>Letter </a:t>
                      </a:r>
                      <a:r>
                        <a:rPr lang="en">
                          <a:solidFill>
                            <a:schemeClr val="dk1"/>
                          </a:solidFill>
                          <a:latin typeface="Halant"/>
                          <a:ea typeface="Halant"/>
                          <a:cs typeface="Halant"/>
                          <a:sym typeface="Halant"/>
                        </a:rPr>
                        <a:t>to Robert F. Livingston, April 18, 1802.</a:t>
                      </a:r>
                      <a:endParaRPr>
                        <a:solidFill>
                          <a:schemeClr val="dk1"/>
                        </a:solidFill>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a:solidFill>
                            <a:schemeClr val="dk1"/>
                          </a:solidFill>
                          <a:latin typeface="Inter"/>
                          <a:ea typeface="Inter"/>
                          <a:cs typeface="Inter"/>
                          <a:sym typeface="Inter"/>
                        </a:rPr>
                        <a:t>Note: In 1802, Thomas Jefferson (Democratic-Republican) was the President of the United States. Robert Livingston (Democratic-Republican) was the U.S. Minister to France, which acts as the official representative of the president to the president of France.</a:t>
                      </a:r>
                      <a:endParaRPr sz="1200">
                        <a:solidFill>
                          <a:schemeClr val="dk1"/>
                        </a:solidFill>
                        <a:latin typeface="Inter"/>
                        <a:ea typeface="Inter"/>
                        <a:cs typeface="Inter"/>
                        <a:sym typeface="Inter"/>
                      </a:endParaRPr>
                    </a:p>
                  </a:txBody>
                  <a:tcPr marT="109725" marB="109725" marR="109725" marL="1097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3561000">
                <a:tc>
                  <a:txBody>
                    <a:bodyPr/>
                    <a:lstStyle/>
                    <a:p>
                      <a:pPr indent="0" lvl="0" marL="0" marR="25400" rtl="0" algn="l">
                        <a:lnSpc>
                          <a:spcPct val="115000"/>
                        </a:lnSpc>
                        <a:spcBef>
                          <a:spcPts val="200"/>
                        </a:spcBef>
                        <a:spcAft>
                          <a:spcPts val="0"/>
                        </a:spcAft>
                        <a:buClr>
                          <a:schemeClr val="dk1"/>
                        </a:buClr>
                        <a:buSzPts val="1100"/>
                        <a:buFont typeface="Arial"/>
                        <a:buNone/>
                      </a:pPr>
                      <a:r>
                        <a:rPr lang="en">
                          <a:solidFill>
                            <a:schemeClr val="dk1"/>
                          </a:solidFill>
                          <a:highlight>
                            <a:srgbClr val="FFFFFF"/>
                          </a:highlight>
                          <a:latin typeface="Inter"/>
                          <a:ea typeface="Inter"/>
                          <a:cs typeface="Inter"/>
                          <a:sym typeface="Inter"/>
                        </a:rPr>
                        <a:t>“The cession of Louisiana &amp; the Floridas by Spain to France works most sorely on the US…. It compleatly [sic] reverses all the political relations of the US. and will form a new epoch in our political course.  Of all nations of any consideration France is the one which hitherto has offered the fewest points on which we could have any conflict of right, and the most points of a communion of interests.  From these causes we have ever looked to her as our natural friend, as one with which we never could have an occasion of difference.  Her growth therefore we viewed as our own, her misfortunes ours…</a:t>
                      </a:r>
                      <a:endParaRPr>
                        <a:solidFill>
                          <a:schemeClr val="dk1"/>
                        </a:solidFill>
                        <a:highlight>
                          <a:srgbClr val="FFFFFF"/>
                        </a:highlight>
                        <a:latin typeface="Inter"/>
                        <a:ea typeface="Inter"/>
                        <a:cs typeface="Inter"/>
                        <a:sym typeface="Inter"/>
                      </a:endParaRPr>
                    </a:p>
                    <a:p>
                      <a:pPr indent="0" lvl="0" marL="0" marR="25400" rtl="0" algn="l">
                        <a:lnSpc>
                          <a:spcPct val="115000"/>
                        </a:lnSpc>
                        <a:spcBef>
                          <a:spcPts val="200"/>
                        </a:spcBef>
                        <a:spcAft>
                          <a:spcPts val="0"/>
                        </a:spcAft>
                        <a:buClr>
                          <a:schemeClr val="dk1"/>
                        </a:buClr>
                        <a:buSzPts val="1100"/>
                        <a:buFont typeface="Arial"/>
                        <a:buNone/>
                      </a:pPr>
                      <a:r>
                        <a:t/>
                      </a:r>
                      <a:endParaRPr>
                        <a:solidFill>
                          <a:schemeClr val="dk1"/>
                        </a:solidFill>
                        <a:highlight>
                          <a:srgbClr val="FFFFFF"/>
                        </a:highlight>
                        <a:latin typeface="Inter"/>
                        <a:ea typeface="Inter"/>
                        <a:cs typeface="Inter"/>
                        <a:sym typeface="Inter"/>
                      </a:endParaRPr>
                    </a:p>
                    <a:p>
                      <a:pPr indent="0" lvl="0" marL="0" marR="25400" rtl="0" algn="l">
                        <a:lnSpc>
                          <a:spcPct val="115000"/>
                        </a:lnSpc>
                        <a:spcBef>
                          <a:spcPts val="200"/>
                        </a:spcBef>
                        <a:spcAft>
                          <a:spcPts val="0"/>
                        </a:spcAft>
                        <a:buClr>
                          <a:schemeClr val="dk1"/>
                        </a:buClr>
                        <a:buSzPts val="1100"/>
                        <a:buFont typeface="Arial"/>
                        <a:buNone/>
                      </a:pPr>
                      <a:r>
                        <a:rPr lang="en">
                          <a:solidFill>
                            <a:schemeClr val="dk1"/>
                          </a:solidFill>
                          <a:highlight>
                            <a:srgbClr val="FFFFFF"/>
                          </a:highlight>
                          <a:latin typeface="Inter"/>
                          <a:ea typeface="Inter"/>
                          <a:cs typeface="Inter"/>
                          <a:sym typeface="Inter"/>
                        </a:rPr>
                        <a:t>Every eye in the US is now fixed on this affair of Louisiana.  Perhaps nothing since the revolutionary war has produced more uneasy sensations through the body of the nation. Notwithstanding temporary bickerings have taken place with France, she has still a strong hold on the affections of our citizens generally.”</a:t>
                      </a:r>
                      <a:endParaRPr>
                        <a:solidFill>
                          <a:schemeClr val="dk1"/>
                        </a:solidFill>
                        <a:highlight>
                          <a:srgbClr val="FFFFFF"/>
                        </a:highlight>
                        <a:latin typeface="Inter"/>
                        <a:ea typeface="Inter"/>
                        <a:cs typeface="Inter"/>
                        <a:sym typeface="Inter"/>
                      </a:endParaRPr>
                    </a:p>
                    <a:p>
                      <a:pPr indent="0" lvl="0" marL="0" rtl="0" algn="l">
                        <a:spcBef>
                          <a:spcPts val="200"/>
                        </a:spcBef>
                        <a:spcAft>
                          <a:spcPts val="0"/>
                        </a:spcAft>
                        <a:buClr>
                          <a:srgbClr val="000000"/>
                        </a:buClr>
                        <a:buSzPts val="1100"/>
                        <a:buFont typeface="Arial"/>
                        <a:buNone/>
                      </a:pPr>
                      <a:r>
                        <a:t/>
                      </a:r>
                      <a:endParaRPr>
                        <a:latin typeface="Inter"/>
                        <a:ea typeface="Inter"/>
                        <a:cs typeface="Inter"/>
                        <a:sym typeface="Inter"/>
                      </a:endParaRPr>
                    </a:p>
                  </a:txBody>
                  <a:tcPr marT="109725" marB="109725" marR="109725" marL="10972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